
<file path=[Content_Types].xml><?xml version="1.0" encoding="utf-8"?>
<Types xmlns="http://schemas.openxmlformats.org/package/2006/content-types">
  <Default Extension="jpeg" ContentType="image/jpeg"/>
  <Default Extension="jpg" ContentType="image/jp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6" r:id="rId1"/>
  </p:sldMasterIdLst>
  <p:notesMasterIdLst>
    <p:notesMasterId r:id="rId46"/>
  </p:notesMasterIdLst>
  <p:sldIdLst>
    <p:sldId id="345" r:id="rId2"/>
    <p:sldId id="756" r:id="rId3"/>
    <p:sldId id="757" r:id="rId4"/>
    <p:sldId id="772" r:id="rId5"/>
    <p:sldId id="758" r:id="rId6"/>
    <p:sldId id="786" r:id="rId7"/>
    <p:sldId id="787" r:id="rId8"/>
    <p:sldId id="759" r:id="rId9"/>
    <p:sldId id="760" r:id="rId10"/>
    <p:sldId id="761" r:id="rId11"/>
    <p:sldId id="763" r:id="rId12"/>
    <p:sldId id="764" r:id="rId13"/>
    <p:sldId id="776" r:id="rId14"/>
    <p:sldId id="777" r:id="rId15"/>
    <p:sldId id="770" r:id="rId16"/>
    <p:sldId id="536" r:id="rId17"/>
    <p:sldId id="626" r:id="rId18"/>
    <p:sldId id="726" r:id="rId19"/>
    <p:sldId id="525" r:id="rId20"/>
    <p:sldId id="751" r:id="rId21"/>
    <p:sldId id="752" r:id="rId22"/>
    <p:sldId id="727" r:id="rId23"/>
    <p:sldId id="524" r:id="rId24"/>
    <p:sldId id="725" r:id="rId25"/>
    <p:sldId id="528" r:id="rId26"/>
    <p:sldId id="778" r:id="rId27"/>
    <p:sldId id="260" r:id="rId28"/>
    <p:sldId id="749" r:id="rId29"/>
    <p:sldId id="780" r:id="rId30"/>
    <p:sldId id="779" r:id="rId31"/>
    <p:sldId id="399" r:id="rId32"/>
    <p:sldId id="785" r:id="rId33"/>
    <p:sldId id="733" r:id="rId34"/>
    <p:sldId id="736" r:id="rId35"/>
    <p:sldId id="738" r:id="rId36"/>
    <p:sldId id="362" r:id="rId37"/>
    <p:sldId id="774" r:id="rId38"/>
    <p:sldId id="767" r:id="rId39"/>
    <p:sldId id="768" r:id="rId40"/>
    <p:sldId id="737" r:id="rId41"/>
    <p:sldId id="769" r:id="rId42"/>
    <p:sldId id="782" r:id="rId43"/>
    <p:sldId id="783" r:id="rId44"/>
    <p:sldId id="78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11"/>
  </p:normalViewPr>
  <p:slideViewPr>
    <p:cSldViewPr snapToGrid="0" snapToObjects="1">
      <p:cViewPr varScale="1">
        <p:scale>
          <a:sx n="108" d="100"/>
          <a:sy n="108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6037A-1656-CF4B-A0EB-DDA029C6B2B9}" type="datetimeFigureOut">
              <a:rPr lang="en-US" smtClean="0"/>
              <a:t>1/28/22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A93A1-B20B-7945-9B92-A90D15DC4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73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A93A1-B20B-7945-9B92-A90D15DC4C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6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82632-C35F-9643-9D85-50DC521BC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AFBB0C-4760-D043-A96F-BDA4292B8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BC64E-5452-D44E-A64E-A0DA6E3D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5F60-6B2E-9F4F-B03E-96B47B2B07D0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2CA5C-97F7-8C46-A8A4-9062E554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EF51F-B815-764A-A9F2-C1E3C3DC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CE8A-D346-FC4D-8CD8-91463B47F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68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84E5-CCC6-D14E-BD6D-7C2CADC69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705C2-DEA6-784B-982A-D023A720A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90ED9-C895-FE45-B8BF-87E6E34C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5F60-6B2E-9F4F-B03E-96B47B2B07D0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FCA19-3CC2-3642-B6FB-612BAEE0A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12101-987D-6A43-867D-1B843646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CE8A-D346-FC4D-8CD8-91463B47F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82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608D59-7CB3-9C44-808E-15EEE5499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3EA626-B82C-2046-B5AD-2EFEC7D43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9CA94-A93F-504B-8FE2-78F6BE769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5F60-6B2E-9F4F-B03E-96B47B2B07D0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97427-0BA8-6B40-A78C-EF547BF6E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E7A7D-4526-F94F-AA3C-272A5A329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CE8A-D346-FC4D-8CD8-91463B47F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0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D3F02-09E4-2549-8C30-CF33E3E7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770B6-D2A7-4841-8DAC-A02573935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2D1FE-02FF-E444-BF60-B701B6B8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5F60-6B2E-9F4F-B03E-96B47B2B07D0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25B5F-606B-C94B-85A6-1C1D0D06F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CF246-971B-4743-9024-5F14E8651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CE8A-D346-FC4D-8CD8-91463B47F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3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29201-E111-0340-AE1A-5D32BD32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5E128-7A6B-8645-91FE-DBFD3998F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97561-C1AD-714B-913B-C454AE7F6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5F60-6B2E-9F4F-B03E-96B47B2B07D0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D994B-7604-2B40-BAE8-E25852ACC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70713-CCE1-DA4F-B16D-CB19A43B9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CE8A-D346-FC4D-8CD8-91463B47F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50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3D8D2-3A72-4E4C-A656-BC0607FE6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71BE2-E7C1-0C42-BA85-2F2D4900E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62906-0FFF-A94F-8375-82A241796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ECFDF-1A47-7840-A81C-B1479B988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5F60-6B2E-9F4F-B03E-96B47B2B07D0}" type="datetimeFigureOut">
              <a:rPr lang="en-US" smtClean="0"/>
              <a:t>1/28/22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A5E9-1A7E-DC4C-BDFE-0AE7952EB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DC2D8-D960-0B42-85FE-A5E067D60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CE8A-D346-FC4D-8CD8-91463B47F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41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1904-946D-384F-9855-25474138B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9FB7F-A4D4-5042-8A1C-0CD7DFFBA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3E8B9-22E2-5942-86C9-4D098DFC2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FC3D07-EBF5-7940-8922-312EFB1757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375055-C3A1-F24B-B9D2-9191818E8D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84498F-52E6-F54B-9C7B-395A9BFBA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5F60-6B2E-9F4F-B03E-96B47B2B07D0}" type="datetimeFigureOut">
              <a:rPr lang="en-US" smtClean="0"/>
              <a:t>1/28/22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3EA34D-DA4D-4446-B4CB-4534694A7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BB2705-AFCC-CB4F-AF37-E51B1070D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CE8A-D346-FC4D-8CD8-91463B47F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28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9007-5980-664C-8E8C-B52131293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394616-0F9E-7A43-98B7-1D07C1916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5F60-6B2E-9F4F-B03E-96B47B2B07D0}" type="datetimeFigureOut">
              <a:rPr lang="en-US" smtClean="0"/>
              <a:t>1/28/22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1A2B2-521E-9A44-91E8-917F6A5E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57D07-7267-3240-9C0D-32844BE0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CE8A-D346-FC4D-8CD8-91463B47F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7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639EF7-13E2-E14D-91A5-0AF21A6F5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5F60-6B2E-9F4F-B03E-96B47B2B07D0}" type="datetimeFigureOut">
              <a:rPr lang="en-US" smtClean="0"/>
              <a:t>1/28/22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C2F86-CA50-DA46-ADEE-EB569F2E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DA53C-B815-0C4C-BAF7-CBD970EDE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CE8A-D346-FC4D-8CD8-91463B47F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80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0E1B0-C143-8E40-A409-7F6A6E9B7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A2CEA-4934-5443-B381-11C1386BC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BC989-6A85-4F4D-B1AC-E2B445D7D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83E96-1BB0-6E4B-8F60-64EDC98F7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5F60-6B2E-9F4F-B03E-96B47B2B07D0}" type="datetimeFigureOut">
              <a:rPr lang="en-US" smtClean="0"/>
              <a:t>1/28/22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2056C-6CC3-AB4A-B5C9-2704B0BD6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AA241-E49D-9543-9C23-DFDF93533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CE8A-D346-FC4D-8CD8-91463B47F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765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F52A-4327-D547-89C2-D1CD611F1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DDB7E1-5ADA-A547-8616-A07CE6FC18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A661E-D4B6-EB4C-8AC3-CD90EE9BC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03059-A9C0-4142-B2D5-AF394A4A2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E5F60-6B2E-9F4F-B03E-96B47B2B07D0}" type="datetimeFigureOut">
              <a:rPr lang="en-US" smtClean="0"/>
              <a:t>1/28/22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9690B-2047-2A4B-9550-67D79089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B9D1A6-3307-E744-8506-A9BDF6B6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CE8A-D346-FC4D-8CD8-91463B47F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19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197DA1-D47C-BE44-8408-8B786221C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5D8BC-272B-C14C-84E6-6D5ACE61E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4CD1E-9E2C-B346-9235-223718BE6B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E5F60-6B2E-9F4F-B03E-96B47B2B07D0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260B3-43C3-904F-9B28-602135A36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0056F-EBE2-104F-8B50-4F53575C2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7CE8A-D346-FC4D-8CD8-91463B47F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9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7.tiff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F83C5D-9114-1F43-8C2F-0F51AF1F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303" y="152400"/>
            <a:ext cx="9343697" cy="20022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Terrible Triad Injuries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 Surgical Technique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EFCCD7-B79C-6C47-AD88-058431CB6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3560" y="3899338"/>
            <a:ext cx="4761186" cy="2492317"/>
          </a:xfrm>
        </p:spPr>
        <p:txBody>
          <a:bodyPr/>
          <a:lstStyle/>
          <a:p>
            <a:pPr marL="0" indent="0">
              <a:spcBef>
                <a:spcPts val="700"/>
              </a:spcBef>
              <a:buNone/>
            </a:pPr>
            <a:r>
              <a:rPr lang="en-GB" sz="2000" dirty="0">
                <a:solidFill>
                  <a:srgbClr val="7030A0"/>
                </a:solidFill>
              </a:rPr>
              <a:t>Saurabh</a:t>
            </a:r>
            <a:r>
              <a:rPr lang="en-GB" sz="2000" spc="-305" dirty="0">
                <a:solidFill>
                  <a:srgbClr val="7030A0"/>
                </a:solidFill>
              </a:rPr>
              <a:t> </a:t>
            </a:r>
            <a:r>
              <a:rPr lang="en-GB" sz="2000" dirty="0">
                <a:solidFill>
                  <a:srgbClr val="7030A0"/>
                </a:solidFill>
              </a:rPr>
              <a:t>Aggarwal</a:t>
            </a:r>
          </a:p>
          <a:p>
            <a:pPr marL="0" indent="0">
              <a:spcBef>
                <a:spcPts val="700"/>
              </a:spcBef>
              <a:buNone/>
            </a:pPr>
            <a:r>
              <a:rPr lang="en-GB" sz="2000" dirty="0">
                <a:solidFill>
                  <a:srgbClr val="7030A0"/>
                </a:solidFill>
              </a:rPr>
              <a:t>Consultant Trauma, Elbow &amp; Upper Limb     Surgeon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000" dirty="0">
                <a:solidFill>
                  <a:srgbClr val="7030A0"/>
                </a:solidFill>
              </a:rPr>
              <a:t>Princess Royal University</a:t>
            </a:r>
            <a:r>
              <a:rPr lang="en-GB" sz="2000" spc="-114" dirty="0">
                <a:solidFill>
                  <a:srgbClr val="7030A0"/>
                </a:solidFill>
              </a:rPr>
              <a:t> </a:t>
            </a:r>
            <a:r>
              <a:rPr lang="en-GB" sz="2000" dirty="0">
                <a:solidFill>
                  <a:srgbClr val="7030A0"/>
                </a:solidFill>
              </a:rPr>
              <a:t>Hospital, London</a:t>
            </a:r>
          </a:p>
          <a:p>
            <a:pPr marL="0" indent="0">
              <a:spcBef>
                <a:spcPts val="600"/>
              </a:spcBef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000" dirty="0">
                <a:solidFill>
                  <a:srgbClr val="7030A0"/>
                </a:solidFill>
              </a:rPr>
              <a:t>Orthopaedic Principles 2022</a:t>
            </a:r>
          </a:p>
          <a:p>
            <a:pPr marL="0" indent="0">
              <a:spcBef>
                <a:spcPts val="600"/>
              </a:spcBef>
              <a:buNone/>
            </a:pPr>
            <a:endParaRPr lang="en-GB" sz="2000" dirty="0"/>
          </a:p>
          <a:p>
            <a:endParaRPr lang="en-US"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51FBF90-99AF-3A41-A788-0ABDB77B01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255" y="2154620"/>
            <a:ext cx="5328745" cy="38047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vert="horz" wrap="square" lIns="0" tIns="0" rIns="0" bIns="0" rtlCol="0">
            <a:normAutofit/>
          </a:bodyPr>
          <a:lstStyle/>
          <a:p>
            <a:r>
              <a:rPr lang="en-US" dirty="0"/>
              <a:t>.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AFDC1A5-F2AC-DE4B-A28A-37BF0048C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8" t="21913" r="20139" b="12758"/>
          <a:stretch/>
        </p:blipFill>
        <p:spPr bwMode="auto">
          <a:xfrm>
            <a:off x="7366734" y="466345"/>
            <a:ext cx="2703193" cy="272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072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05E04-32F0-2546-9D5F-0BF225F9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Role of Coronoid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1D7E8-EB75-7146-B325-C6314D9EB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Saggital plane stability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Coronal plane stability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Axial plane stability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Coronoid is the key to elbow 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    fracture dislocation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The contribution of the coronoid and radial head to the stability of the  elbow | The Journal of Bone and Joint Surgery. British volume">
            <a:extLst>
              <a:ext uri="{FF2B5EF4-FFF2-40B4-BE49-F238E27FC236}">
                <a16:creationId xmlns:a16="http://schemas.microsoft.com/office/drawing/2014/main" id="{4972531B-114B-DA41-90AD-CB8332B4F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103" y="681037"/>
            <a:ext cx="3816512" cy="390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507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B7A8A-C710-E148-BEB0-3EBD46BC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WHAT IS CORONOID ATTACHED TO 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90259E-09B5-7D43-9356-6D9991F01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Monteggia Fracture Dislocation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Trans olecranon Fracture Dislocation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Transulnar </a:t>
            </a:r>
            <a:r>
              <a:rPr lang="en-US" dirty="0"/>
              <a:t>Fracture Dislocation</a:t>
            </a:r>
          </a:p>
          <a:p>
            <a:pPr marL="0" indent="0">
              <a:buNone/>
            </a:pPr>
            <a:endParaRPr lang="en-US" sz="32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</a:rPr>
              <a:t>Coronoid is the key to elbow fracture dislocation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63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6E9D-0612-9546-8C0A-EEC34C9517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0604" y="414670"/>
            <a:ext cx="3956345" cy="61671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+mn-lt"/>
              </a:rPr>
              <a:t>CORONOID ATTACHED </a:t>
            </a:r>
            <a:br>
              <a:rPr lang="en-US" sz="3600" dirty="0">
                <a:solidFill>
                  <a:srgbClr val="C00000"/>
                </a:solidFill>
                <a:latin typeface="+mn-lt"/>
              </a:rPr>
            </a:br>
            <a:r>
              <a:rPr lang="en-US" sz="3600" dirty="0">
                <a:solidFill>
                  <a:srgbClr val="C00000"/>
                </a:solidFill>
                <a:latin typeface="+mn-lt"/>
              </a:rPr>
              <a:t>TO OLECRANON</a:t>
            </a:r>
            <a:br>
              <a:rPr lang="en-US" sz="3600" dirty="0">
                <a:solidFill>
                  <a:srgbClr val="C00000"/>
                </a:solidFill>
                <a:latin typeface="+mn-lt"/>
              </a:rPr>
            </a:br>
            <a:br>
              <a:rPr lang="en-US" sz="3600" dirty="0">
                <a:solidFill>
                  <a:srgbClr val="C00000"/>
                </a:solidFill>
                <a:latin typeface="+mn-lt"/>
              </a:rPr>
            </a:br>
            <a:r>
              <a:rPr lang="en-US" sz="3600" dirty="0">
                <a:latin typeface="+mn-lt"/>
              </a:rPr>
              <a:t>Monteggia 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Fracture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Dislocation</a:t>
            </a:r>
            <a:br>
              <a:rPr lang="en-US" sz="3600" dirty="0"/>
            </a:br>
            <a:endParaRPr lang="en-US" sz="3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B7ED39-86F5-5D4B-B945-E4D6D1F0B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350" y="614877"/>
            <a:ext cx="5628245" cy="562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57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6E9D-0612-9546-8C0A-EEC34C9517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0604" y="414670"/>
            <a:ext cx="3956345" cy="61671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+mn-lt"/>
              </a:rPr>
              <a:t>CORONOID ATTACHED </a:t>
            </a:r>
            <a:br>
              <a:rPr lang="en-US" sz="3600" dirty="0">
                <a:solidFill>
                  <a:srgbClr val="C00000"/>
                </a:solidFill>
                <a:latin typeface="+mn-lt"/>
              </a:rPr>
            </a:br>
            <a:r>
              <a:rPr lang="en-US" sz="3600" dirty="0">
                <a:solidFill>
                  <a:srgbClr val="C00000"/>
                </a:solidFill>
                <a:latin typeface="+mn-lt"/>
              </a:rPr>
              <a:t>TO SHAFT</a:t>
            </a:r>
            <a:br>
              <a:rPr lang="en-US" sz="3600" dirty="0">
                <a:solidFill>
                  <a:srgbClr val="C00000"/>
                </a:solidFill>
                <a:latin typeface="+mn-lt"/>
              </a:rPr>
            </a:br>
            <a:br>
              <a:rPr lang="en-US" sz="3600" dirty="0">
                <a:solidFill>
                  <a:srgbClr val="C00000"/>
                </a:solidFill>
                <a:latin typeface="+mn-lt"/>
              </a:rPr>
            </a:b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Trans olecranon </a:t>
            </a:r>
            <a:b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Fracture</a:t>
            </a:r>
            <a:b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Dislocation</a:t>
            </a:r>
            <a:br>
              <a:rPr lang="en-US" sz="3600" dirty="0"/>
            </a:br>
            <a:endParaRPr lang="en-US" sz="3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2C5D2A59-3BAB-3346-8656-E356394F0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923" y="1481101"/>
            <a:ext cx="6977473" cy="36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92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6E9D-0612-9546-8C0A-EEC34C9517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5405" y="414670"/>
            <a:ext cx="3651544" cy="61671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+mn-lt"/>
              </a:rPr>
              <a:t>CORONOID </a:t>
            </a:r>
            <a:br>
              <a:rPr lang="en-US" sz="3600" dirty="0">
                <a:solidFill>
                  <a:srgbClr val="C00000"/>
                </a:solidFill>
                <a:latin typeface="+mn-lt"/>
              </a:rPr>
            </a:br>
            <a:r>
              <a:rPr lang="en-US" sz="3600" dirty="0">
                <a:solidFill>
                  <a:srgbClr val="C00000"/>
                </a:solidFill>
                <a:latin typeface="+mn-lt"/>
              </a:rPr>
              <a:t>IS A SEPARATE</a:t>
            </a:r>
            <a:br>
              <a:rPr lang="en-US" sz="3600" dirty="0">
                <a:solidFill>
                  <a:srgbClr val="C00000"/>
                </a:solidFill>
                <a:latin typeface="+mn-lt"/>
              </a:rPr>
            </a:br>
            <a:r>
              <a:rPr lang="en-US" sz="3600" dirty="0">
                <a:solidFill>
                  <a:srgbClr val="C00000"/>
                </a:solidFill>
                <a:latin typeface="+mn-lt"/>
              </a:rPr>
              <a:t>PIECE</a:t>
            </a:r>
            <a:br>
              <a:rPr lang="en-US" sz="3600" dirty="0">
                <a:solidFill>
                  <a:srgbClr val="C00000"/>
                </a:solidFill>
                <a:latin typeface="+mn-lt"/>
              </a:rPr>
            </a:br>
            <a:br>
              <a:rPr lang="en-US" sz="3600" dirty="0">
                <a:solidFill>
                  <a:srgbClr val="C00000"/>
                </a:solidFill>
                <a:latin typeface="+mn-lt"/>
              </a:rPr>
            </a:b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Transulnar 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Fracture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Dislocation</a:t>
            </a:r>
            <a:br>
              <a:rPr lang="en-US" sz="3600" dirty="0"/>
            </a:br>
            <a:endParaRPr lang="en-US" sz="3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7A0C63E-8E07-8742-83CC-95E174B4D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49" t="16326" r="15009" b="19517"/>
          <a:stretch/>
        </p:blipFill>
        <p:spPr>
          <a:xfrm>
            <a:off x="4593265" y="276224"/>
            <a:ext cx="3435348" cy="3436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AE3D0B-2948-3746-BAEE-1AC93385E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96" t="18352" r="14207" b="19713"/>
          <a:stretch/>
        </p:blipFill>
        <p:spPr>
          <a:xfrm rot="5400000">
            <a:off x="8287606" y="3191790"/>
            <a:ext cx="3332481" cy="32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86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5" descr="Screen Clipping">
            <a:extLst>
              <a:ext uri="{FF2B5EF4-FFF2-40B4-BE49-F238E27FC236}">
                <a16:creationId xmlns:a16="http://schemas.microsoft.com/office/drawing/2014/main" id="{048791CC-6C85-CD46-B58C-860F08121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1615283"/>
            <a:ext cx="52578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EEBB69-9392-1C45-A484-A7450A514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738" y="4167984"/>
            <a:ext cx="27813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LCL </a:t>
            </a:r>
          </a:p>
          <a:p>
            <a:pPr eaLnBrk="1" hangingPunct="1"/>
            <a:r>
              <a:rPr lang="en-US" altLang="en-US" dirty="0"/>
              <a:t>Possible Ant band MCL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F17BF-F9B4-9B42-B322-E85BE6592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777" y="4973639"/>
            <a:ext cx="2902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/>
              <a:t>Anterior capsular injury</a:t>
            </a:r>
            <a:endParaRPr lang="en-US" alt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FA49A9-38DE-D24E-A5B6-4B377858BB59}"/>
              </a:ext>
            </a:extLst>
          </p:cNvPr>
          <p:cNvCxnSpPr/>
          <p:nvPr/>
        </p:nvCxnSpPr>
        <p:spPr>
          <a:xfrm flipV="1">
            <a:off x="5735638" y="4033803"/>
            <a:ext cx="98297" cy="939836"/>
          </a:xfrm>
          <a:prstGeom prst="straightConnector1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id="{7FC43F89-D598-0347-8EA5-CBE34E97B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00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Terrible Triad Injury – Coronoid Tip Fracture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A43A370-7961-1742-B804-3FAF72F76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479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012F0-495C-2D4C-BDA1-82E78DBE094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426956"/>
            <a:ext cx="5181600" cy="575000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                Mechanism of injury</a:t>
            </a:r>
            <a:r>
              <a:rPr lang="en-US" dirty="0">
                <a:solidFill>
                  <a:srgbClr val="7030A0"/>
                </a:solidFill>
              </a:rPr>
              <a:t>        	     Posterolateral pattern </a:t>
            </a: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95073-09FC-EC40-B3F0-DBA15DD9AD6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895197" y="641268"/>
            <a:ext cx="4296803" cy="575000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    Mode of failure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     Circle of Horii</a:t>
            </a:r>
          </a:p>
        </p:txBody>
      </p:sp>
      <p:pic>
        <p:nvPicPr>
          <p:cNvPr id="5" name="Picture 2" descr="Horii circle.">
            <a:extLst>
              <a:ext uri="{FF2B5EF4-FFF2-40B4-BE49-F238E27FC236}">
                <a16:creationId xmlns:a16="http://schemas.microsoft.com/office/drawing/2014/main" id="{800FC2FB-33D8-8D48-9742-2F72B9B90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4169" b="2967"/>
          <a:stretch>
            <a:fillRect/>
          </a:stretch>
        </p:blipFill>
        <p:spPr bwMode="auto">
          <a:xfrm>
            <a:off x="7010402" y="1932815"/>
            <a:ext cx="4296803" cy="412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3BFA9C-0BC5-F847-9FF7-E7373B3E3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86" y="1672727"/>
            <a:ext cx="5507021" cy="41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10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1FC76-A422-D449-8CAC-B1B5B89DD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7270595" cy="1371600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C00000"/>
                </a:solidFill>
              </a:rPr>
              <a:t>PRINCIPLES OF FIXATION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8644-C2C4-7146-8878-FD77F244B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888" y="1524000"/>
            <a:ext cx="10866912" cy="4652963"/>
          </a:xfrm>
        </p:spPr>
        <p:txBody>
          <a:bodyPr>
            <a:normAutofit fontScale="92500" lnSpcReduction="10000"/>
          </a:bodyPr>
          <a:lstStyle/>
          <a:p>
            <a:pPr marL="685800" indent="-457200">
              <a:buFont typeface="Wingdings" pitchFamily="2" charset="2"/>
              <a:buChar char="Ø"/>
            </a:pPr>
            <a:r>
              <a:rPr lang="en-GB" dirty="0"/>
              <a:t>Good Imaging. But expect the unexpected</a:t>
            </a:r>
          </a:p>
          <a:p>
            <a:pPr marL="685800" indent="-457200">
              <a:buFont typeface="Wingdings" pitchFamily="2" charset="2"/>
              <a:buChar char="Ø"/>
            </a:pPr>
            <a:r>
              <a:rPr lang="en-GB" dirty="0"/>
              <a:t>Careful positioning</a:t>
            </a:r>
          </a:p>
          <a:p>
            <a:pPr marL="685800" indent="-457200">
              <a:buFont typeface="Wingdings" pitchFamily="2" charset="2"/>
              <a:buChar char="Ø"/>
            </a:pPr>
            <a:r>
              <a:rPr lang="en-GB" dirty="0"/>
              <a:t>Universal posterior approach vs Dual approach</a:t>
            </a:r>
          </a:p>
          <a:p>
            <a:pPr marL="685800" indent="-457200">
              <a:buFont typeface="Wingdings" pitchFamily="2" charset="2"/>
              <a:buChar char="Ø"/>
            </a:pPr>
            <a:r>
              <a:rPr lang="en-GB" dirty="0">
                <a:solidFill>
                  <a:srgbClr val="7030A0"/>
                </a:solidFill>
              </a:rPr>
              <a:t>1st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Fix coronoid tip fracture (anterior capsule avulsion). </a:t>
            </a:r>
            <a:r>
              <a:rPr lang="en-GB" dirty="0"/>
              <a:t>Do not reduce</a:t>
            </a:r>
          </a:p>
          <a:p>
            <a:pPr marL="685800" indent="-457200">
              <a:buFont typeface="Wingdings" pitchFamily="2" charset="2"/>
              <a:buChar char="Ø"/>
            </a:pPr>
            <a:r>
              <a:rPr lang="en-GB" dirty="0">
                <a:solidFill>
                  <a:srgbClr val="7030A0"/>
                </a:solidFill>
              </a:rPr>
              <a:t>2nd</a:t>
            </a:r>
            <a:r>
              <a:rPr lang="en-GB" dirty="0"/>
              <a:t> radial head – fix well or replace</a:t>
            </a:r>
          </a:p>
          <a:p>
            <a:pPr marL="685800" indent="-457200">
              <a:buFont typeface="Wingdings" pitchFamily="2" charset="2"/>
              <a:buChar char="Ø"/>
            </a:pPr>
            <a:r>
              <a:rPr lang="en-GB" dirty="0"/>
              <a:t>Reduce dislocation</a:t>
            </a:r>
          </a:p>
          <a:p>
            <a:pPr marL="685800" indent="-457200">
              <a:buFont typeface="Wingdings" pitchFamily="2" charset="2"/>
              <a:buChar char="Ø"/>
            </a:pPr>
            <a:r>
              <a:rPr lang="en-GB" dirty="0">
                <a:solidFill>
                  <a:srgbClr val="7030A0"/>
                </a:solidFill>
              </a:rPr>
              <a:t>3rd</a:t>
            </a:r>
            <a:r>
              <a:rPr lang="en-GB" dirty="0"/>
              <a:t> Repair LUCL</a:t>
            </a:r>
          </a:p>
          <a:p>
            <a:pPr marL="685800" indent="-457200">
              <a:buFont typeface="Wingdings" pitchFamily="2" charset="2"/>
              <a:buChar char="Ø"/>
            </a:pPr>
            <a:r>
              <a:rPr lang="en-GB" dirty="0"/>
              <a:t>Then </a:t>
            </a:r>
            <a:r>
              <a:rPr lang="en-GB" dirty="0">
                <a:solidFill>
                  <a:srgbClr val="7030A0"/>
                </a:solidFill>
              </a:rPr>
              <a:t>Post sag test</a:t>
            </a:r>
          </a:p>
          <a:p>
            <a:pPr marL="685800" indent="-457200">
              <a:buFont typeface="Wingdings" pitchFamily="2" charset="2"/>
              <a:buChar char="Ø"/>
            </a:pPr>
            <a:r>
              <a:rPr lang="en-GB" dirty="0"/>
              <a:t>If needed then MCL</a:t>
            </a:r>
          </a:p>
          <a:p>
            <a:pPr marL="685800" indent="-457200">
              <a:buFont typeface="Wingdings" pitchFamily="2" charset="2"/>
              <a:buChar char="Ø"/>
            </a:pPr>
            <a:r>
              <a:rPr lang="en-GB" dirty="0"/>
              <a:t>If needed then Ex Fix / IJS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072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50124" y="152400"/>
            <a:ext cx="9017876" cy="131584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+mn-lt"/>
              </a:rPr>
              <a:t>26 YOM, VALGUS TERRIBLE TRIAD INJURY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775520" y="1081670"/>
            <a:ext cx="4422464" cy="1315843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7030A0"/>
                </a:solidFill>
                <a:latin typeface="+mj-lt"/>
              </a:rPr>
              <a:t>What Approach ?</a:t>
            </a:r>
          </a:p>
          <a:p>
            <a:r>
              <a:rPr lang="en-GB" dirty="0">
                <a:solidFill>
                  <a:srgbClr val="7030A0"/>
                </a:solidFill>
                <a:latin typeface="+mj-lt"/>
              </a:rPr>
              <a:t>What to address ?</a:t>
            </a:r>
          </a:p>
          <a:p>
            <a:r>
              <a:rPr lang="en-GB" dirty="0">
                <a:solidFill>
                  <a:srgbClr val="7030A0"/>
                </a:solidFill>
                <a:latin typeface="+mj-lt"/>
              </a:rPr>
              <a:t>Sequence of repair ?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t="14548" r="16488" b="18425"/>
          <a:stretch/>
        </p:blipFill>
        <p:spPr bwMode="auto">
          <a:xfrm>
            <a:off x="627573" y="2521164"/>
            <a:ext cx="3616450" cy="357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8513378" y="2521164"/>
            <a:ext cx="2842009" cy="907835"/>
          </a:xfrm>
        </p:spPr>
        <p:txBody>
          <a:bodyPr/>
          <a:lstStyle/>
          <a:p>
            <a:r>
              <a:rPr lang="en-GB" dirty="0"/>
              <a:t>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1" t="14149" r="14690" b="20496"/>
          <a:stretch/>
        </p:blipFill>
        <p:spPr bwMode="auto">
          <a:xfrm>
            <a:off x="8199497" y="2533807"/>
            <a:ext cx="3543098" cy="356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4" t="14577" r="16489" b="19788"/>
          <a:stretch/>
        </p:blipFill>
        <p:spPr bwMode="auto">
          <a:xfrm>
            <a:off x="4375147" y="2521164"/>
            <a:ext cx="3693226" cy="357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482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B9562A-5AB4-E74B-A808-0274645A1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797" y="798618"/>
            <a:ext cx="7014350" cy="526076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A820190-1928-B640-9978-D00F1A271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12" y="233916"/>
            <a:ext cx="3051543" cy="59542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Positioning</a:t>
            </a:r>
            <a:br>
              <a:rPr lang="en-US" dirty="0">
                <a:solidFill>
                  <a:srgbClr val="C00000"/>
                </a:solidFill>
              </a:rPr>
            </a:b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53652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9FB5C-F508-5F4D-9CDF-5609765E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Rotatory Fracture Dislocations of Elbow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ABE4F-5895-9547-B46A-191E55EE0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</a:rPr>
              <a:t>Forces Imparted to elbow - 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Axial load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Valgus or Varus movement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External or Internal rotation forces</a:t>
            </a:r>
          </a:p>
        </p:txBody>
      </p:sp>
    </p:spTree>
    <p:extLst>
      <p:ext uri="{BB962C8B-B14F-4D97-AF65-F5344CB8AC3E}">
        <p14:creationId xmlns:p14="http://schemas.microsoft.com/office/powerpoint/2010/main" val="305488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48D26-B0C7-E645-9D66-CD8921206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74" y="365125"/>
            <a:ext cx="11002926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1</a:t>
            </a:r>
            <a:r>
              <a:rPr lang="en-US" baseline="30000" dirty="0">
                <a:solidFill>
                  <a:srgbClr val="C00000"/>
                </a:solidFill>
              </a:rPr>
              <a:t>st</a:t>
            </a:r>
            <a:r>
              <a:rPr lang="en-US" dirty="0">
                <a:solidFill>
                  <a:srgbClr val="C00000"/>
                </a:solidFill>
              </a:rPr>
              <a:t> repair coronoid tip fracture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(capsule repair)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61039-8DF2-2C41-8AEC-E3CCFD0EA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74" y="2052083"/>
            <a:ext cx="11002926" cy="4124879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Use lateral approach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inaccessible use medial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approach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Use – </a:t>
            </a:r>
          </a:p>
          <a:p>
            <a:pPr marL="0" indent="0">
              <a:buNone/>
            </a:pPr>
            <a:r>
              <a:rPr lang="en-US" dirty="0"/>
              <a:t>   suture lasso technique</a:t>
            </a:r>
          </a:p>
          <a:p>
            <a:pPr marL="0" indent="0">
              <a:buNone/>
            </a:pPr>
            <a:r>
              <a:rPr lang="en-US" dirty="0"/>
              <a:t>   retrograde screw fixation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CC461-F4F3-CF49-9FB6-FB3D1ABE3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31224" r="30016" b="27348"/>
          <a:stretch/>
        </p:blipFill>
        <p:spPr>
          <a:xfrm>
            <a:off x="4572000" y="1601449"/>
            <a:ext cx="3338623" cy="2786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89AC2-7F3E-D548-BBDC-61428B6CB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74" t="26958" r="28287" b="19114"/>
          <a:stretch/>
        </p:blipFill>
        <p:spPr>
          <a:xfrm>
            <a:off x="8036200" y="3855553"/>
            <a:ext cx="3317600" cy="2786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869F3D-7B5D-C242-8369-38FC119309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35" t="25012" r="28880" b="16911"/>
          <a:stretch/>
        </p:blipFill>
        <p:spPr>
          <a:xfrm>
            <a:off x="9325492" y="310096"/>
            <a:ext cx="2499931" cy="22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69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83FDD-F64D-1147-B5AF-414537B19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57801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Suture lasso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fixation done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F9515-A5C7-0E42-82BA-1E222D51D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BC181-46F5-E544-9C2A-8E6A84B09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96" t="4458"/>
          <a:stretch/>
        </p:blipFill>
        <p:spPr>
          <a:xfrm>
            <a:off x="5172831" y="872514"/>
            <a:ext cx="6092883" cy="5112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B67468-59F6-6E4E-A683-306908CA9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827" y="2922926"/>
            <a:ext cx="3084262" cy="32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5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9936.MOV" descr="IMG_9936.MOV">
            <a:hlinkClick r:id="" action="ppaction://media"/>
            <a:extLst>
              <a:ext uri="{FF2B5EF4-FFF2-40B4-BE49-F238E27FC236}">
                <a16:creationId xmlns:a16="http://schemas.microsoft.com/office/drawing/2014/main" id="{C67FE963-9157-1C45-A17A-D7CE4E73244B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791" t="-466" r="21653" b="1861"/>
          <a:stretch/>
        </p:blipFill>
        <p:spPr>
          <a:xfrm>
            <a:off x="4394790" y="538952"/>
            <a:ext cx="6353908" cy="554618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6B4704-0849-0A4F-9853-33FFC4597CF9}"/>
              </a:ext>
            </a:extLst>
          </p:cNvPr>
          <p:cNvSpPr txBox="1"/>
          <p:nvPr/>
        </p:nvSpPr>
        <p:spPr>
          <a:xfrm>
            <a:off x="893135" y="1137684"/>
            <a:ext cx="316850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Suture lasso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fixation done</a:t>
            </a:r>
          </a:p>
          <a:p>
            <a:endParaRPr lang="en-US" sz="4400" dirty="0">
              <a:solidFill>
                <a:srgbClr val="C00000"/>
              </a:solidFill>
            </a:endParaRPr>
          </a:p>
          <a:p>
            <a:r>
              <a:rPr lang="en-US" sz="4400" dirty="0">
                <a:solidFill>
                  <a:srgbClr val="C00000"/>
                </a:solidFill>
              </a:rPr>
              <a:t>video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6011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9939.MOV" descr="IMG_9939.MOV">
            <a:hlinkClick r:id="" action="ppaction://media"/>
            <a:extLst>
              <a:ext uri="{FF2B5EF4-FFF2-40B4-BE49-F238E27FC236}">
                <a16:creationId xmlns:a16="http://schemas.microsoft.com/office/drawing/2014/main" id="{3C5313A8-04F8-6F46-A887-112FAC2D05B5}"/>
              </a:ext>
            </a:extLst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910" t="32739" r="39073" b="13225"/>
          <a:stretch/>
        </p:blipFill>
        <p:spPr>
          <a:xfrm rot="16200000">
            <a:off x="3557699" y="-116039"/>
            <a:ext cx="3930597" cy="81248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C0E5C-CE5D-8E48-912E-454BFE09AD77}"/>
              </a:ext>
            </a:extLst>
          </p:cNvPr>
          <p:cNvSpPr txBox="1"/>
          <p:nvPr/>
        </p:nvSpPr>
        <p:spPr>
          <a:xfrm>
            <a:off x="1360967" y="212651"/>
            <a:ext cx="98670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2</a:t>
            </a:r>
            <a:r>
              <a:rPr lang="en-US" sz="3600" baseline="30000" dirty="0">
                <a:solidFill>
                  <a:srgbClr val="C00000"/>
                </a:solidFill>
              </a:rPr>
              <a:t>nd</a:t>
            </a:r>
            <a:r>
              <a:rPr lang="en-US" sz="3600" dirty="0">
                <a:solidFill>
                  <a:srgbClr val="C00000"/>
                </a:solidFill>
              </a:rPr>
              <a:t> repair – Radial head fracture </a:t>
            </a:r>
          </a:p>
          <a:p>
            <a:r>
              <a:rPr lang="en-US" sz="2800" dirty="0">
                <a:solidFill>
                  <a:srgbClr val="7030A0"/>
                </a:solidFill>
              </a:rPr>
              <a:t>Replace or fix</a:t>
            </a:r>
          </a:p>
          <a:p>
            <a:r>
              <a:rPr lang="en-US" sz="2800" dirty="0">
                <a:solidFill>
                  <a:srgbClr val="7030A0"/>
                </a:solidFill>
              </a:rPr>
              <a:t>I use a porous coated acumed press fit modular radial head</a:t>
            </a:r>
          </a:p>
          <a:p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5628B8-C989-0345-BB2B-2579C53FF3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35" t="25012" r="28880" b="16911"/>
          <a:stretch/>
        </p:blipFill>
        <p:spPr>
          <a:xfrm>
            <a:off x="10302946" y="212651"/>
            <a:ext cx="1632735" cy="1485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0D1920-6154-8B47-BA79-D23A58843B12}"/>
              </a:ext>
            </a:extLst>
          </p:cNvPr>
          <p:cNvSpPr txBox="1"/>
          <p:nvPr/>
        </p:nvSpPr>
        <p:spPr>
          <a:xfrm>
            <a:off x="10005848" y="2848303"/>
            <a:ext cx="1562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Radial height</a:t>
            </a:r>
          </a:p>
          <a:p>
            <a:r>
              <a:rPr lang="en-US" sz="2400" dirty="0">
                <a:solidFill>
                  <a:srgbClr val="7030A0"/>
                </a:solidFill>
              </a:rPr>
              <a:t>and </a:t>
            </a:r>
          </a:p>
          <a:p>
            <a:r>
              <a:rPr lang="en-US" sz="2400" dirty="0">
                <a:solidFill>
                  <a:srgbClr val="7030A0"/>
                </a:solidFill>
              </a:rPr>
              <a:t>Size</a:t>
            </a:r>
          </a:p>
          <a:p>
            <a:r>
              <a:rPr lang="en-US" sz="2400" dirty="0">
                <a:solidFill>
                  <a:srgbClr val="7030A0"/>
                </a:solidFill>
              </a:rPr>
              <a:t>important</a:t>
            </a:r>
          </a:p>
        </p:txBody>
      </p:sp>
    </p:spTree>
    <p:extLst>
      <p:ext uri="{BB962C8B-B14F-4D97-AF65-F5344CB8AC3E}">
        <p14:creationId xmlns:p14="http://schemas.microsoft.com/office/powerpoint/2010/main" val="74122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6D5AA2-795B-4291-96FF-A9ECB3AB68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2784" y="613742"/>
            <a:ext cx="3990297" cy="526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Title 1">
            <a:extLst>
              <a:ext uri="{FF2B5EF4-FFF2-40B4-BE49-F238E27FC236}">
                <a16:creationId xmlns:a16="http://schemas.microsoft.com/office/drawing/2014/main" id="{CED0F68C-FE5B-4C05-9E52-CEDA832B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222743" y="31750"/>
            <a:ext cx="3763925" cy="551402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dirty="0">
                <a:solidFill>
                  <a:srgbClr val="C00000"/>
                </a:solidFill>
              </a:rPr>
              <a:t>Overstuffing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43BEAFB-D813-4270-B3B2-E498B73A0480}"/>
              </a:ext>
            </a:extLst>
          </p:cNvPr>
          <p:cNvSpPr/>
          <p:nvPr/>
        </p:nvSpPr>
        <p:spPr>
          <a:xfrm>
            <a:off x="8166895" y="4534141"/>
            <a:ext cx="277175" cy="460026"/>
          </a:xfrm>
          <a:custGeom>
            <a:avLst/>
            <a:gdLst>
              <a:gd name="connsiteX0" fmla="*/ 347472 w 347472"/>
              <a:gd name="connsiteY0" fmla="*/ 484632 h 484632"/>
              <a:gd name="connsiteX1" fmla="*/ 219456 w 347472"/>
              <a:gd name="connsiteY1" fmla="*/ 457200 h 484632"/>
              <a:gd name="connsiteX2" fmla="*/ 109728 w 347472"/>
              <a:gd name="connsiteY2" fmla="*/ 347472 h 484632"/>
              <a:gd name="connsiteX3" fmla="*/ 27432 w 347472"/>
              <a:gd name="connsiteY3" fmla="*/ 210312 h 484632"/>
              <a:gd name="connsiteX4" fmla="*/ 0 w 347472"/>
              <a:gd name="connsiteY4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472" h="484632">
                <a:moveTo>
                  <a:pt x="347472" y="484632"/>
                </a:moveTo>
                <a:cubicBezTo>
                  <a:pt x="303276" y="482346"/>
                  <a:pt x="259080" y="480060"/>
                  <a:pt x="219456" y="457200"/>
                </a:cubicBezTo>
                <a:cubicBezTo>
                  <a:pt x="179832" y="434340"/>
                  <a:pt x="141732" y="388620"/>
                  <a:pt x="109728" y="347472"/>
                </a:cubicBezTo>
                <a:cubicBezTo>
                  <a:pt x="77724" y="306324"/>
                  <a:pt x="45720" y="268224"/>
                  <a:pt x="27432" y="210312"/>
                </a:cubicBezTo>
                <a:cubicBezTo>
                  <a:pt x="9144" y="152400"/>
                  <a:pt x="4572" y="76200"/>
                  <a:pt x="0" y="0"/>
                </a:cubicBezTo>
              </a:path>
            </a:pathLst>
          </a:custGeom>
          <a:noFill/>
          <a:ln w="57150">
            <a:solidFill>
              <a:schemeClr val="bg2">
                <a:lumMod val="50000"/>
                <a:lumOff val="50000"/>
                <a:alpha val="23137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DB76B4-5228-4CBC-A35D-73D945A81C9D}"/>
              </a:ext>
            </a:extLst>
          </p:cNvPr>
          <p:cNvCxnSpPr>
            <a:cxnSpLocks/>
          </p:cNvCxnSpPr>
          <p:nvPr/>
        </p:nvCxnSpPr>
        <p:spPr>
          <a:xfrm flipV="1">
            <a:off x="6078868" y="3074943"/>
            <a:ext cx="0" cy="599402"/>
          </a:xfrm>
          <a:prstGeom prst="line">
            <a:avLst/>
          </a:prstGeom>
          <a:ln w="57150">
            <a:headEnd type="arrow" w="med" len="med"/>
            <a:tailEnd type="arrow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1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278EDB-324D-3A4C-A5F7-1D52B1301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9" t="46240" r="46540" b="33940"/>
          <a:stretch/>
        </p:blipFill>
        <p:spPr>
          <a:xfrm rot="16200000">
            <a:off x="1069747" y="1419727"/>
            <a:ext cx="4302672" cy="5019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2DC1FA-B4D4-1340-9C2E-169754849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06" t="40427" r="22992" b="20769"/>
          <a:stretch/>
        </p:blipFill>
        <p:spPr>
          <a:xfrm rot="16200000">
            <a:off x="6454535" y="1419726"/>
            <a:ext cx="4302672" cy="501973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B33033B-A354-8B48-AB1D-B5BB85907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5542" y="365125"/>
            <a:ext cx="10515601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3</a:t>
            </a:r>
            <a:r>
              <a:rPr lang="en-US" baseline="30000" dirty="0">
                <a:solidFill>
                  <a:srgbClr val="C00000"/>
                </a:solidFill>
              </a:rPr>
              <a:t>rd</a:t>
            </a:r>
            <a:r>
              <a:rPr lang="en-US" dirty="0">
                <a:solidFill>
                  <a:srgbClr val="C00000"/>
                </a:solidFill>
              </a:rPr>
              <a:t> repair – Lateral collateral ligament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686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B219A-AE5B-2F4C-B98D-213C9320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970" y="365125"/>
            <a:ext cx="2835565" cy="558910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Posterior </a:t>
            </a:r>
            <a:br>
              <a:rPr lang="en-US" sz="4800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C00000"/>
                </a:solidFill>
              </a:rPr>
              <a:t>Sag</a:t>
            </a:r>
            <a:br>
              <a:rPr lang="en-US" sz="4800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C00000"/>
                </a:solidFill>
              </a:rPr>
              <a:t>Test –ve</a:t>
            </a:r>
            <a:br>
              <a:rPr lang="en-US" sz="4800" dirty="0">
                <a:solidFill>
                  <a:srgbClr val="C00000"/>
                </a:solidFill>
              </a:rPr>
            </a:br>
            <a:br>
              <a:rPr lang="en-US" sz="4800" dirty="0">
                <a:solidFill>
                  <a:srgbClr val="C00000"/>
                </a:solidFill>
              </a:rPr>
            </a:br>
            <a:r>
              <a:rPr lang="en-GB" sz="4800" dirty="0">
                <a:solidFill>
                  <a:srgbClr val="7030A0"/>
                </a:solidFill>
              </a:rPr>
              <a:t>MCL left alone</a:t>
            </a:r>
            <a:endParaRPr lang="en-US" sz="4800" dirty="0">
              <a:solidFill>
                <a:srgbClr val="7030A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419F819-CC6C-CE4C-9D86-7D625F0620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25" y="643491"/>
            <a:ext cx="5511996" cy="532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366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28" y="152400"/>
            <a:ext cx="10983432" cy="130426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EUA – post sag at 60 degrees – unstable elbow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" r="11471" b="12375"/>
          <a:stretch/>
        </p:blipFill>
        <p:spPr bwMode="auto">
          <a:xfrm>
            <a:off x="676940" y="1292921"/>
            <a:ext cx="2846042" cy="25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5025" r="11438" b="10414"/>
          <a:stretch/>
        </p:blipFill>
        <p:spPr bwMode="auto">
          <a:xfrm>
            <a:off x="6355792" y="3125697"/>
            <a:ext cx="2663584" cy="254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4" t="8900" r="8765" b="6008"/>
          <a:stretch/>
        </p:blipFill>
        <p:spPr bwMode="auto">
          <a:xfrm>
            <a:off x="9049366" y="4067798"/>
            <a:ext cx="2663584" cy="256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t="6264" b="6992"/>
          <a:stretch/>
        </p:blipFill>
        <p:spPr bwMode="auto">
          <a:xfrm>
            <a:off x="3552970" y="2156138"/>
            <a:ext cx="2772834" cy="254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791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51906" y="0"/>
            <a:ext cx="8125444" cy="218759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X rays 3 months post op </a:t>
            </a:r>
            <a:br>
              <a:rPr lang="en-GB" sz="2800" dirty="0">
                <a:solidFill>
                  <a:srgbClr val="C00000"/>
                </a:solidFill>
              </a:rPr>
            </a:br>
            <a:endParaRPr lang="en-GB" sz="2800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t="12863" r="17611" b="14177"/>
          <a:stretch/>
        </p:blipFill>
        <p:spPr bwMode="auto">
          <a:xfrm>
            <a:off x="878514" y="1522021"/>
            <a:ext cx="4459029" cy="466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t="17508" r="16791" b="15409"/>
          <a:stretch/>
        </p:blipFill>
        <p:spPr bwMode="auto">
          <a:xfrm>
            <a:off x="5539271" y="1522021"/>
            <a:ext cx="4551027" cy="464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441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0FD2C-B335-8149-88A8-2B01F28D6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 Fix and IJS (Internal joint stabilizer)</a:t>
            </a:r>
          </a:p>
        </p:txBody>
      </p:sp>
      <p:pic>
        <p:nvPicPr>
          <p:cNvPr id="7170" name="Picture 2" descr="The use of static external fixation for chronic instability of the elbow -  Journal of Shoulder and Elbow Surgery">
            <a:extLst>
              <a:ext uri="{FF2B5EF4-FFF2-40B4-BE49-F238E27FC236}">
                <a16:creationId xmlns:a16="http://schemas.microsoft.com/office/drawing/2014/main" id="{1F026714-9610-5C44-B26E-3C42C192FC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051049"/>
            <a:ext cx="4112941" cy="394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ulticenter trial of an internal joint stabilizer for the elbow - Journal  of Shoulder and Elbow Surgery">
            <a:extLst>
              <a:ext uri="{FF2B5EF4-FFF2-40B4-BE49-F238E27FC236}">
                <a16:creationId xmlns:a16="http://schemas.microsoft.com/office/drawing/2014/main" id="{BA1181D0-DA64-E749-9BAF-A07C4B464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139" y="2051050"/>
            <a:ext cx="5841451" cy="39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60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3FCEA7-4C7E-A440-B4B9-487EB9295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Patterns of injury -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20B675-46BD-4744-9EBD-75364D5B2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</a:rPr>
              <a:t>Posterolateral pattern -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Valgus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External rotation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Bony &amp; soft injuries 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    will tell us which 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    pattern of injury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8" name="Picture 4" descr="JaypeeDigital | eBook Reader">
            <a:extLst>
              <a:ext uri="{FF2B5EF4-FFF2-40B4-BE49-F238E27FC236}">
                <a16:creationId xmlns:a16="http://schemas.microsoft.com/office/drawing/2014/main" id="{46B04E42-B76C-2646-B913-FDCDADEA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649" y="199414"/>
            <a:ext cx="3292476" cy="329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rrible triad of elbow | Emergency Medicine Journal">
            <a:extLst>
              <a:ext uri="{FF2B5EF4-FFF2-40B4-BE49-F238E27FC236}">
                <a16:creationId xmlns:a16="http://schemas.microsoft.com/office/drawing/2014/main" id="{79761414-6D28-1246-AC27-A473FE70C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96" y="3726572"/>
            <a:ext cx="7027710" cy="232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268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7A3FB-24D1-6B47-876C-FFADDAE5F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07EC9-7F9C-6744-B6BE-776B9DBC4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Rotatory Fracture Dislocations of Elbow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Other Fracture Dislocations of Elbow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Defined Terrible Triad Injury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Surgical Technique ( tips </a:t>
            </a:r>
            <a:r>
              <a:rPr lang="en-US">
                <a:solidFill>
                  <a:srgbClr val="7030A0"/>
                </a:solidFill>
              </a:rPr>
              <a:t>&amp; tricks )</a:t>
            </a:r>
            <a:endParaRPr lang="en-US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071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8D23A-0253-194E-B081-F7202B5A6BC1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 flipH="1">
            <a:off x="1992919" y="724830"/>
            <a:ext cx="7753246" cy="5648984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>
                <a:solidFill>
                  <a:srgbClr val="C00000"/>
                </a:solidFill>
              </a:rPr>
              <a:t>Thank you</a:t>
            </a:r>
          </a:p>
        </p:txBody>
      </p:sp>
      <p:pic>
        <p:nvPicPr>
          <p:cNvPr id="8194" name="Picture 2" descr="Terrible triad of elbow | Emergency Medicine Journal">
            <a:extLst>
              <a:ext uri="{FF2B5EF4-FFF2-40B4-BE49-F238E27FC236}">
                <a16:creationId xmlns:a16="http://schemas.microsoft.com/office/drawing/2014/main" id="{3FBD360D-A6C2-A149-90C4-80347457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550" y="1996148"/>
            <a:ext cx="8668215" cy="286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638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chael J. Medvecky, MD Seth Dodds, MD Created May ppt video online download">
            <a:extLst>
              <a:ext uri="{FF2B5EF4-FFF2-40B4-BE49-F238E27FC236}">
                <a16:creationId xmlns:a16="http://schemas.microsoft.com/office/drawing/2014/main" id="{78A6DFD3-B26A-B349-B024-6CAF36D67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52" y="391886"/>
            <a:ext cx="8439397" cy="632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886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BED5-7D93-ED42-BC1F-E004CEEFE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PLRI TEST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0442-C06A-184F-9A31-09377986B5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Surgical Treatment of Posterolateral Instability of the Elbow |  Musculoskeletal Key">
            <a:extLst>
              <a:ext uri="{FF2B5EF4-FFF2-40B4-BE49-F238E27FC236}">
                <a16:creationId xmlns:a16="http://schemas.microsoft.com/office/drawing/2014/main" id="{42876D7C-49C4-9A44-A873-A10A7B6E7B2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97" y="1825625"/>
            <a:ext cx="277900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234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598B2-46C8-1444-BA4D-AA8ED9C5D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Surgical Approaches for Terrible Triad FractureDislocations of the">
            <a:extLst>
              <a:ext uri="{FF2B5EF4-FFF2-40B4-BE49-F238E27FC236}">
                <a16:creationId xmlns:a16="http://schemas.microsoft.com/office/drawing/2014/main" id="{C59F697E-CA8E-C042-B88B-BAD95E410B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22" y="228679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861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FE47D-DC5A-D44E-9B70-1E56BE6F0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Repair of coronoid fracture for Ulna, articular, coronoid">
            <a:extLst>
              <a:ext uri="{FF2B5EF4-FFF2-40B4-BE49-F238E27FC236}">
                <a16:creationId xmlns:a16="http://schemas.microsoft.com/office/drawing/2014/main" id="{BAA91492-8D56-A440-AD76-4FA0209CB4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88" y="1825625"/>
            <a:ext cx="587762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551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20D1B-FF3C-6A4B-AC4D-E1280EE1D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8374567" cy="1020702"/>
          </a:xfrm>
        </p:spPr>
        <p:txBody>
          <a:bodyPr/>
          <a:lstStyle/>
          <a:p>
            <a:r>
              <a:rPr lang="en-US" sz="2400" dirty="0"/>
              <a:t>Coronoid is the key to elbow fracture dislocation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22E52-19F4-DC43-B02D-C39E66420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572769"/>
            <a:ext cx="4919472" cy="29796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FRACTURE ANTER0-MEDIAL FACET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AE5949-4A90-8E4D-9751-8562130AC71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 flipV="1">
            <a:off x="6260064" y="6099846"/>
            <a:ext cx="183409" cy="189443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46DDAD-846B-254A-9522-092D457E4BA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8CE01A-AE94-CF40-B3A5-8D1EA392E375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pic>
        <p:nvPicPr>
          <p:cNvPr id="7" name="Picture 1" descr="d:\eDitionsContent\0443066264\graphics\fullsize\F66264-023-f003a.jpg">
            <a:extLst>
              <a:ext uri="{FF2B5EF4-FFF2-40B4-BE49-F238E27FC236}">
                <a16:creationId xmlns:a16="http://schemas.microsoft.com/office/drawing/2014/main" id="{376D5AF1-8A6A-724B-9BFB-93FA8A44F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206" r="14951" b="12520"/>
          <a:stretch>
            <a:fillRect/>
          </a:stretch>
        </p:blipFill>
        <p:spPr bwMode="auto">
          <a:xfrm>
            <a:off x="1704023" y="2287045"/>
            <a:ext cx="2854429" cy="203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" descr="d:\eDitionsContent\0443066264\graphics\fullsize\F66264-023-f003b.jpg">
            <a:extLst>
              <a:ext uri="{FF2B5EF4-FFF2-40B4-BE49-F238E27FC236}">
                <a16:creationId xmlns:a16="http://schemas.microsoft.com/office/drawing/2014/main" id="{3A66A177-CED7-E54A-8090-31B28D5CA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2744" r="1599" b="4745"/>
          <a:stretch>
            <a:fillRect/>
          </a:stretch>
        </p:blipFill>
        <p:spPr bwMode="auto">
          <a:xfrm>
            <a:off x="4287096" y="3037098"/>
            <a:ext cx="2330112" cy="3668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" descr="d:\eDitionsContent\0443066264\graphics\fullsize\F66264-023-f003c.jpg">
            <a:extLst>
              <a:ext uri="{FF2B5EF4-FFF2-40B4-BE49-F238E27FC236}">
                <a16:creationId xmlns:a16="http://schemas.microsoft.com/office/drawing/2014/main" id="{349E1FA4-DF03-F94D-A5D5-634327B63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0584" b="6257"/>
          <a:stretch>
            <a:fillRect/>
          </a:stretch>
        </p:blipFill>
        <p:spPr bwMode="auto">
          <a:xfrm>
            <a:off x="6928782" y="1219938"/>
            <a:ext cx="2321221" cy="2980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1" descr="d:\eDitionsContent\0443066264\graphics\fullsize\F66264-023-f003d.jpg">
            <a:extLst>
              <a:ext uri="{FF2B5EF4-FFF2-40B4-BE49-F238E27FC236}">
                <a16:creationId xmlns:a16="http://schemas.microsoft.com/office/drawing/2014/main" id="{F923DAF1-B89F-FD45-96FE-6401E6F0C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7603" r="5095" b="7244"/>
          <a:stretch>
            <a:fillRect/>
          </a:stretch>
        </p:blipFill>
        <p:spPr bwMode="auto">
          <a:xfrm>
            <a:off x="6928781" y="4298336"/>
            <a:ext cx="3178098" cy="2126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877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05E04-32F0-2546-9D5F-0BF225F9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Role of Coronoid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1D7E8-EB75-7146-B325-C6314D9EB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Saggital plane stability</a:t>
            </a:r>
          </a:p>
          <a:p>
            <a:r>
              <a:rPr lang="en-US" dirty="0"/>
              <a:t>Coronal plane stability</a:t>
            </a:r>
          </a:p>
          <a:p>
            <a:r>
              <a:rPr lang="en-US" dirty="0"/>
              <a:t>Axial plane stability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3D VIDEOS / pictures from google</a:t>
            </a:r>
          </a:p>
        </p:txBody>
      </p:sp>
      <p:pic>
        <p:nvPicPr>
          <p:cNvPr id="9218" name="Picture 2" descr="Injuries around the Elbow and Forearm">
            <a:extLst>
              <a:ext uri="{FF2B5EF4-FFF2-40B4-BE49-F238E27FC236}">
                <a16:creationId xmlns:a16="http://schemas.microsoft.com/office/drawing/2014/main" id="{E8914A74-173C-254D-AE99-6EAD6EB1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25" y="365125"/>
            <a:ext cx="3379406" cy="221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698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4478" y="365125"/>
            <a:ext cx="10927829" cy="5466049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C00000"/>
                </a:solidFill>
              </a:rPr>
              <a:t>TRANS ULNAR # </a:t>
            </a:r>
            <a:br>
              <a:rPr lang="en-GB" sz="3600" dirty="0">
                <a:solidFill>
                  <a:srgbClr val="C00000"/>
                </a:solidFill>
              </a:rPr>
            </a:br>
            <a:r>
              <a:rPr lang="en-GB" sz="3600" dirty="0">
                <a:solidFill>
                  <a:srgbClr val="C00000"/>
                </a:solidFill>
              </a:rPr>
              <a:t>DISLOCATION</a:t>
            </a:r>
            <a:br>
              <a:rPr lang="en-GB" sz="3600" dirty="0">
                <a:solidFill>
                  <a:srgbClr val="C00000"/>
                </a:solidFill>
              </a:rPr>
            </a:br>
            <a:br>
              <a:rPr lang="en-GB" sz="3600" dirty="0">
                <a:solidFill>
                  <a:srgbClr val="C00000"/>
                </a:solidFill>
              </a:rPr>
            </a:br>
            <a:r>
              <a:rPr lang="en-GB" sz="3600" dirty="0">
                <a:solidFill>
                  <a:srgbClr val="7030A0"/>
                </a:solidFill>
              </a:rPr>
              <a:t>WHAT IS CORONOID </a:t>
            </a:r>
            <a:br>
              <a:rPr lang="en-GB" sz="3600" dirty="0">
                <a:solidFill>
                  <a:srgbClr val="7030A0"/>
                </a:solidFill>
              </a:rPr>
            </a:br>
            <a:r>
              <a:rPr lang="en-GB" sz="3600" dirty="0">
                <a:solidFill>
                  <a:srgbClr val="7030A0"/>
                </a:solidFill>
              </a:rPr>
              <a:t>ATTACHED TO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941" t="7291" r="4654" b="11493"/>
          <a:stretch/>
        </p:blipFill>
        <p:spPr>
          <a:xfrm rot="5400000">
            <a:off x="5498068" y="497994"/>
            <a:ext cx="4991725" cy="567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17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rgbClr val="C00000"/>
                </a:solidFill>
              </a:rPr>
              <a:t>TRANS ULNAR # DISLOCATION</a:t>
            </a:r>
            <a:br>
              <a:rPr lang="en-GB" sz="3600" dirty="0">
                <a:solidFill>
                  <a:srgbClr val="C00000"/>
                </a:solidFill>
              </a:rPr>
            </a:br>
            <a:r>
              <a:rPr lang="en-GB" sz="3600" dirty="0">
                <a:solidFill>
                  <a:srgbClr val="7030A0"/>
                </a:solidFill>
              </a:rPr>
              <a:t>WHAT IS CORONOID ATTACHED TO 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8340" r="8001" b="12771"/>
          <a:stretch/>
        </p:blipFill>
        <p:spPr>
          <a:xfrm>
            <a:off x="1386224" y="1721173"/>
            <a:ext cx="4504910" cy="445579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3378" t="7997" r="5560" b="17936"/>
          <a:stretch/>
        </p:blipFill>
        <p:spPr>
          <a:xfrm>
            <a:off x="6300868" y="1721172"/>
            <a:ext cx="4227818" cy="445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3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894F2C-A1A4-AB40-9970-E1349E3B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Patterns of injury -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60FFFD-615F-754C-92F4-0931AE52A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</a:rPr>
              <a:t>Posteromedial pattern -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Varus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Internal rotation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Bony &amp; soft injuries will tell 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    us which pattern of injury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2" descr="Soft tissue injury patterns in posteromedial rotatory instability with  dislocation compared with posteromedial dislocation of th">
            <a:extLst>
              <a:ext uri="{FF2B5EF4-FFF2-40B4-BE49-F238E27FC236}">
                <a16:creationId xmlns:a16="http://schemas.microsoft.com/office/drawing/2014/main" id="{1FAA3B0B-93E3-F049-AEA5-7D800D017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23" y="525959"/>
            <a:ext cx="3842412" cy="253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d:\eDitionsContent\0443066264\graphics\fullsize\F66264-023-f003b.jpg">
            <a:extLst>
              <a:ext uri="{FF2B5EF4-FFF2-40B4-BE49-F238E27FC236}">
                <a16:creationId xmlns:a16="http://schemas.microsoft.com/office/drawing/2014/main" id="{88AB13B8-2F11-324C-BB85-4DEB9A973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7560" b="10793"/>
          <a:stretch>
            <a:fillRect/>
          </a:stretch>
        </p:blipFill>
        <p:spPr bwMode="auto">
          <a:xfrm>
            <a:off x="7991786" y="3309558"/>
            <a:ext cx="2702886" cy="3124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8533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3A7FF-8A1E-AF4F-8DAD-21C75D019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Trans ulnar fracture dislocation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sequence of plating</a:t>
            </a:r>
          </a:p>
        </p:txBody>
      </p:sp>
      <p:pic>
        <p:nvPicPr>
          <p:cNvPr id="7170" name="Picture 2" descr="Repair of coronoid fracture for Ulna, articular, coronoid">
            <a:extLst>
              <a:ext uri="{FF2B5EF4-FFF2-40B4-BE49-F238E27FC236}">
                <a16:creationId xmlns:a16="http://schemas.microsoft.com/office/drawing/2014/main" id="{64F15287-67FE-B847-8C17-9AE58B7F49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88" y="1825625"/>
            <a:ext cx="587762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077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13512" t="6059" b="16430"/>
          <a:stretch/>
        </p:blipFill>
        <p:spPr>
          <a:xfrm>
            <a:off x="1044314" y="817560"/>
            <a:ext cx="5051686" cy="52228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21726" t="16350" r="1970" b="17851"/>
          <a:stretch/>
        </p:blipFill>
        <p:spPr>
          <a:xfrm>
            <a:off x="5897462" y="828803"/>
            <a:ext cx="5250224" cy="52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46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8823-63F1-E546-8B2F-64040745E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5117"/>
            <a:ext cx="4169735" cy="2910410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C00000"/>
                </a:solidFill>
                <a:latin typeface="+mn-lt"/>
              </a:rPr>
              <a:t>  VARUS PMRI </a:t>
            </a:r>
            <a:r>
              <a:rPr lang="en-GB" sz="3600" dirty="0">
                <a:solidFill>
                  <a:srgbClr val="C00000"/>
                </a:solidFill>
              </a:rPr>
              <a:t>–</a:t>
            </a:r>
            <a:br>
              <a:rPr lang="en-GB" sz="2400" dirty="0"/>
            </a:br>
            <a:br>
              <a:rPr lang="en-GB" sz="2400" dirty="0"/>
            </a:br>
            <a:endParaRPr lang="en-US" sz="2400" dirty="0">
              <a:latin typeface="+mn-lt"/>
            </a:endParaRPr>
          </a:p>
        </p:txBody>
      </p:sp>
      <p:pic>
        <p:nvPicPr>
          <p:cNvPr id="5" name="Picture 1" descr="d:\eDitionsContent\0443066264\graphics\fullsize\F66264-023-f003b.jpg">
            <a:extLst>
              <a:ext uri="{FF2B5EF4-FFF2-40B4-BE49-F238E27FC236}">
                <a16:creationId xmlns:a16="http://schemas.microsoft.com/office/drawing/2014/main" id="{B3289A1C-4404-6D4C-8E28-6168E40DE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7560" b="10793"/>
          <a:stretch>
            <a:fillRect/>
          </a:stretch>
        </p:blipFill>
        <p:spPr bwMode="auto">
          <a:xfrm>
            <a:off x="7040233" y="516488"/>
            <a:ext cx="2407188" cy="27828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6C9AB4-4C88-2E4F-9C64-21AE7872BF02}"/>
              </a:ext>
            </a:extLst>
          </p:cNvPr>
          <p:cNvSpPr txBox="1"/>
          <p:nvPr/>
        </p:nvSpPr>
        <p:spPr>
          <a:xfrm>
            <a:off x="1184031" y="1090247"/>
            <a:ext cx="5652703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LCL FAILS UNDER TENSION</a:t>
            </a:r>
            <a:br>
              <a:rPr lang="en-GB" sz="2400" dirty="0"/>
            </a:br>
            <a:r>
              <a:rPr lang="en-GB" sz="2400" dirty="0"/>
              <a:t>AM FACET FRACTURE</a:t>
            </a:r>
            <a:br>
              <a:rPr lang="en-GB" sz="2400" dirty="0"/>
            </a:br>
            <a:r>
              <a:rPr lang="en-GB" sz="2400" dirty="0"/>
              <a:t>POST BAND MCL MAY INJURE</a:t>
            </a:r>
            <a:br>
              <a:rPr lang="en-GB" sz="2400" dirty="0"/>
            </a:br>
            <a:r>
              <a:rPr lang="en-GB" sz="2400" dirty="0"/>
              <a:t>RADIAL HEAD INTACT</a:t>
            </a:r>
            <a:endParaRPr lang="en-US" sz="2400" dirty="0"/>
          </a:p>
        </p:txBody>
      </p:sp>
      <p:pic>
        <p:nvPicPr>
          <p:cNvPr id="1028" name="Picture 4" descr="Posteromedial rotatory instability of the elbow: What the radiologist needs  to know - European Journal of Radiology">
            <a:extLst>
              <a:ext uri="{FF2B5EF4-FFF2-40B4-BE49-F238E27FC236}">
                <a16:creationId xmlns:a16="http://schemas.microsoft.com/office/drawing/2014/main" id="{3F75B901-B8DA-8245-85F9-DCE008116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68" y="3610942"/>
            <a:ext cx="10643464" cy="308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316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9B031-F33D-0B43-8F97-3B97E60F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+mn-lt"/>
              </a:rPr>
              <a:t>Consequences of missing a Varus PMRI</a:t>
            </a:r>
          </a:p>
        </p:txBody>
      </p:sp>
      <p:pic>
        <p:nvPicPr>
          <p:cNvPr id="2050" name="Picture 2" descr="The elbow: review of anatomy and common collateral ligament complex  pathology using MRI | Insights into Imaging | Full Text">
            <a:extLst>
              <a:ext uri="{FF2B5EF4-FFF2-40B4-BE49-F238E27FC236}">
                <a16:creationId xmlns:a16="http://schemas.microsoft.com/office/drawing/2014/main" id="{546D1169-3813-4444-AE34-9D881A4667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1962944"/>
            <a:ext cx="90043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3075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80DAE-B647-0143-93F9-6356E0671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58" y="365125"/>
            <a:ext cx="3858321" cy="56788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PMRI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acute injury – m/m </a:t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 descr="Varus Posteromedial Rotatory Instability | SpringerLink">
            <a:extLst>
              <a:ext uri="{FF2B5EF4-FFF2-40B4-BE49-F238E27FC236}">
                <a16:creationId xmlns:a16="http://schemas.microsoft.com/office/drawing/2014/main" id="{FC0163AD-4EAD-EB42-BAAA-147C67DDEF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40" y="221773"/>
            <a:ext cx="5481739" cy="641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636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3FCEA7-4C7E-A440-B4B9-487EB9295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Patterns of injury -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20B675-46BD-4744-9EBD-75364D5B2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63327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</a:rPr>
              <a:t>Posterolateral pattern (PLRI)</a:t>
            </a:r>
            <a:r>
              <a:rPr lang="en-US" sz="3500" dirty="0">
                <a:solidFill>
                  <a:srgbClr val="7030A0"/>
                </a:solidFill>
              </a:rPr>
              <a:t>-</a:t>
            </a:r>
            <a:endParaRPr lang="en-US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/>
              <a:t>Valgus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External rotation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Radial head fracture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Coronoid tip fracture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LCL rupture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Possible </a:t>
            </a:r>
            <a:r>
              <a:rPr lang="en-US" dirty="0">
                <a:solidFill>
                  <a:srgbClr val="7030A0"/>
                </a:solidFill>
              </a:rPr>
              <a:t>ant band </a:t>
            </a:r>
            <a:r>
              <a:rPr lang="en-US" dirty="0"/>
              <a:t>of MCL rupture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5789A3-FB09-FC4D-8A8C-D877F01FA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0051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7030A0"/>
                </a:solidFill>
              </a:rPr>
              <a:t>Posteromedial pattern (PMRI)</a:t>
            </a:r>
            <a:r>
              <a:rPr lang="en-US" sz="3500" dirty="0">
                <a:solidFill>
                  <a:srgbClr val="7030A0"/>
                </a:solidFill>
              </a:rPr>
              <a:t>-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Varus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Internal rotation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Radial head </a:t>
            </a:r>
            <a:r>
              <a:rPr lang="en-US" dirty="0">
                <a:solidFill>
                  <a:srgbClr val="7030A0"/>
                </a:solidFill>
              </a:rPr>
              <a:t>intact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Anteromedial coronoid fracture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LCL rupture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Possible </a:t>
            </a:r>
            <a:r>
              <a:rPr lang="en-US" dirty="0">
                <a:solidFill>
                  <a:srgbClr val="7030A0"/>
                </a:solidFill>
              </a:rPr>
              <a:t>post band </a:t>
            </a:r>
            <a:r>
              <a:rPr lang="en-US" dirty="0"/>
              <a:t>of MCL rupture</a:t>
            </a:r>
          </a:p>
        </p:txBody>
      </p:sp>
    </p:spTree>
    <p:extLst>
      <p:ext uri="{BB962C8B-B14F-4D97-AF65-F5344CB8AC3E}">
        <p14:creationId xmlns:p14="http://schemas.microsoft.com/office/powerpoint/2010/main" val="2050068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8823-63F1-E546-8B2F-64040745E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5117"/>
            <a:ext cx="4169735" cy="2910410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C00000"/>
                </a:solidFill>
                <a:latin typeface="+mn-lt"/>
              </a:rPr>
              <a:t>  VARUS PMRI </a:t>
            </a:r>
            <a:r>
              <a:rPr lang="en-GB" sz="3600" dirty="0">
                <a:solidFill>
                  <a:srgbClr val="C00000"/>
                </a:solidFill>
              </a:rPr>
              <a:t>–</a:t>
            </a:r>
            <a:br>
              <a:rPr lang="en-GB" sz="2400" dirty="0"/>
            </a:br>
            <a:br>
              <a:rPr lang="en-GB" sz="2400" dirty="0"/>
            </a:br>
            <a:endParaRPr lang="en-US" sz="2400" dirty="0">
              <a:latin typeface="+mn-lt"/>
            </a:endParaRPr>
          </a:p>
        </p:txBody>
      </p:sp>
      <p:pic>
        <p:nvPicPr>
          <p:cNvPr id="5" name="Picture 1" descr="d:\eDitionsContent\0443066264\graphics\fullsize\F66264-023-f003b.jpg">
            <a:extLst>
              <a:ext uri="{FF2B5EF4-FFF2-40B4-BE49-F238E27FC236}">
                <a16:creationId xmlns:a16="http://schemas.microsoft.com/office/drawing/2014/main" id="{B3289A1C-4404-6D4C-8E28-6168E40DE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7560" b="10793"/>
          <a:stretch>
            <a:fillRect/>
          </a:stretch>
        </p:blipFill>
        <p:spPr bwMode="auto">
          <a:xfrm>
            <a:off x="7040233" y="516488"/>
            <a:ext cx="2407188" cy="27828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6C9AB4-4C88-2E4F-9C64-21AE7872BF02}"/>
              </a:ext>
            </a:extLst>
          </p:cNvPr>
          <p:cNvSpPr txBox="1"/>
          <p:nvPr/>
        </p:nvSpPr>
        <p:spPr>
          <a:xfrm>
            <a:off x="1184031" y="1090247"/>
            <a:ext cx="5652703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LCL FAILS UNDER TENSION</a:t>
            </a:r>
            <a:br>
              <a:rPr lang="en-GB" sz="2400" dirty="0"/>
            </a:br>
            <a:r>
              <a:rPr lang="en-GB" sz="2400" dirty="0"/>
              <a:t>AM FACET FRACTURE</a:t>
            </a:r>
            <a:br>
              <a:rPr lang="en-GB" sz="2400" dirty="0"/>
            </a:br>
            <a:r>
              <a:rPr lang="en-GB" sz="2400" dirty="0"/>
              <a:t>POST BAND MCL MAY INJURE</a:t>
            </a:r>
            <a:br>
              <a:rPr lang="en-GB" sz="2400" dirty="0"/>
            </a:br>
            <a:r>
              <a:rPr lang="en-GB" sz="2400" dirty="0"/>
              <a:t>RADIAL HEAD INTACT</a:t>
            </a:r>
            <a:endParaRPr lang="en-US" sz="2400" dirty="0"/>
          </a:p>
        </p:txBody>
      </p:sp>
      <p:pic>
        <p:nvPicPr>
          <p:cNvPr id="1028" name="Picture 4" descr="Posteromedial rotatory instability of the elbow: What the radiologist needs  to know - European Journal of Radiology">
            <a:extLst>
              <a:ext uri="{FF2B5EF4-FFF2-40B4-BE49-F238E27FC236}">
                <a16:creationId xmlns:a16="http://schemas.microsoft.com/office/drawing/2014/main" id="{3F75B901-B8DA-8245-85F9-DCE008116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68" y="3610942"/>
            <a:ext cx="10643464" cy="308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410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9B031-F33D-0B43-8F97-3B97E60F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+mn-lt"/>
              </a:rPr>
              <a:t>Consequences of missing a Varus PMRI</a:t>
            </a:r>
          </a:p>
        </p:txBody>
      </p:sp>
      <p:pic>
        <p:nvPicPr>
          <p:cNvPr id="2050" name="Picture 2" descr="The elbow: review of anatomy and common collateral ligament complex  pathology using MRI | Insights into Imaging | Full Text">
            <a:extLst>
              <a:ext uri="{FF2B5EF4-FFF2-40B4-BE49-F238E27FC236}">
                <a16:creationId xmlns:a16="http://schemas.microsoft.com/office/drawing/2014/main" id="{546D1169-3813-4444-AE34-9D881A4667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2" y="1690688"/>
            <a:ext cx="90043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osteromedial Rotatory Instability of the Elbow - Radsource">
            <a:extLst>
              <a:ext uri="{FF2B5EF4-FFF2-40B4-BE49-F238E27FC236}">
                <a16:creationId xmlns:a16="http://schemas.microsoft.com/office/drawing/2014/main" id="{2340B298-0C9A-FB47-A77D-AC0A3B302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944" y="265917"/>
            <a:ext cx="2532282" cy="290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746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DE9E5C-6B70-334B-AC74-D5F2BF74D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LCL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E0BC9D-A81E-FC4A-8C2F-A63119323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44" y="1825625"/>
            <a:ext cx="9845056" cy="435133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Hammock cradling radial head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Provides varus stability &amp; </a:t>
            </a:r>
          </a:p>
          <a:p>
            <a:pPr marL="0" indent="0">
              <a:buNone/>
            </a:pPr>
            <a:r>
              <a:rPr lang="en-US" dirty="0"/>
              <a:t>    Ext rotation stability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Gets injured in both PLRI &amp; PMRI </a:t>
            </a:r>
          </a:p>
        </p:txBody>
      </p:sp>
      <p:pic>
        <p:nvPicPr>
          <p:cNvPr id="9218" name="Picture 2" descr="Lateral collateral ligament of elbow, LCL of elbow, radial collateral  ligament of elbow | Dislocation, Patient education, Shoulder dislocation">
            <a:extLst>
              <a:ext uri="{FF2B5EF4-FFF2-40B4-BE49-F238E27FC236}">
                <a16:creationId xmlns:a16="http://schemas.microsoft.com/office/drawing/2014/main" id="{1482B3D0-385B-1F43-BDEA-06B7C9FC7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t="6500" b="7844"/>
          <a:stretch/>
        </p:blipFill>
        <p:spPr bwMode="auto">
          <a:xfrm>
            <a:off x="6200078" y="1358084"/>
            <a:ext cx="4596780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48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A2995-AC07-6F48-A97E-B7812C5AC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MCL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8557F-083F-D649-BDBD-535490608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88231" cy="435133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Provides valgus &amp; internal rotation stability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Ant band may get injured in PLRI injuries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Post band may get injured in PMRI injuries</a:t>
            </a:r>
          </a:p>
        </p:txBody>
      </p:sp>
      <p:pic>
        <p:nvPicPr>
          <p:cNvPr id="5122" name="Picture 2" descr="Elbow Ulnar Collateral Ligament Injury Physiotherapy">
            <a:extLst>
              <a:ext uri="{FF2B5EF4-FFF2-40B4-BE49-F238E27FC236}">
                <a16:creationId xmlns:a16="http://schemas.microsoft.com/office/drawing/2014/main" id="{ED6C53A1-0B50-9441-9A06-73D9A80D0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471" y="701819"/>
            <a:ext cx="5109061" cy="272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reatment of elbow instability: state of the art | Journal of ISAKOS: Joint  Disorders &amp;amp; Orthopaedic Sports Medicine">
            <a:extLst>
              <a:ext uri="{FF2B5EF4-FFF2-40B4-BE49-F238E27FC236}">
                <a16:creationId xmlns:a16="http://schemas.microsoft.com/office/drawing/2014/main" id="{88210EC4-BE1F-9E4D-A3A7-0F8B50C50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70" y="3311285"/>
            <a:ext cx="4728922" cy="254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305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3790</TotalTime>
  <Words>658</Words>
  <Application>Microsoft Macintosh PowerPoint</Application>
  <PresentationFormat>Widescreen</PresentationFormat>
  <Paragraphs>153</Paragraphs>
  <Slides>44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Office Theme</vt:lpstr>
      <vt:lpstr>Terrible Triad Injuries   Surgical Technique</vt:lpstr>
      <vt:lpstr>Rotatory Fracture Dislocations of Elbow</vt:lpstr>
      <vt:lpstr>Patterns of injury -</vt:lpstr>
      <vt:lpstr>Patterns of injury -</vt:lpstr>
      <vt:lpstr>Patterns of injury -</vt:lpstr>
      <vt:lpstr>  VARUS PMRI –  </vt:lpstr>
      <vt:lpstr>Consequences of missing a Varus PMRI</vt:lpstr>
      <vt:lpstr>LCL</vt:lpstr>
      <vt:lpstr>MCL</vt:lpstr>
      <vt:lpstr>Role of Coronoid</vt:lpstr>
      <vt:lpstr>WHAT IS CORONOID ATTACHED TO ?</vt:lpstr>
      <vt:lpstr>CORONOID ATTACHED  TO OLECRANON  Monteggia  Fracture Dislocation </vt:lpstr>
      <vt:lpstr>CORONOID ATTACHED  TO SHAFT  Trans olecranon  Fracture Dislocation </vt:lpstr>
      <vt:lpstr>CORONOID  IS A SEPARATE PIECE  Transulnar  Fracture Dislocation </vt:lpstr>
      <vt:lpstr>Terrible Triad Injury – Coronoid Tip Fracture</vt:lpstr>
      <vt:lpstr>PowerPoint Presentation</vt:lpstr>
      <vt:lpstr>PRINCIPLES OF FIXATION</vt:lpstr>
      <vt:lpstr>26 YOM, VALGUS TERRIBLE TRIAD INJURY</vt:lpstr>
      <vt:lpstr>Positioning  Approach</vt:lpstr>
      <vt:lpstr>1st repair coronoid tip fracture  (capsule repair)</vt:lpstr>
      <vt:lpstr>Suture lasso  fixation done </vt:lpstr>
      <vt:lpstr>PowerPoint Presentation</vt:lpstr>
      <vt:lpstr>PowerPoint Presentation</vt:lpstr>
      <vt:lpstr>Overstuffing</vt:lpstr>
      <vt:lpstr>3rd repair – Lateral collateral ligament</vt:lpstr>
      <vt:lpstr>Posterior  Sag Test –ve  MCL left alone</vt:lpstr>
      <vt:lpstr>EUA – post sag at 60 degrees – unstable elbow</vt:lpstr>
      <vt:lpstr>X rays 3 months post op  </vt:lpstr>
      <vt:lpstr>Ex Fix and IJS (Internal joint stabilizer)</vt:lpstr>
      <vt:lpstr>Summary</vt:lpstr>
      <vt:lpstr>PowerPoint Presentation</vt:lpstr>
      <vt:lpstr>PowerPoint Presentation</vt:lpstr>
      <vt:lpstr>PLRI TEST</vt:lpstr>
      <vt:lpstr>PowerPoint Presentation</vt:lpstr>
      <vt:lpstr>PowerPoint Presentation</vt:lpstr>
      <vt:lpstr>Coronoid is the key to elbow fracture dislocation</vt:lpstr>
      <vt:lpstr>Role of Coronoid</vt:lpstr>
      <vt:lpstr>TRANS ULNAR #  DISLOCATION  WHAT IS CORONOID  ATTACHED TO ?</vt:lpstr>
      <vt:lpstr>TRANS ULNAR # DISLOCATION WHAT IS CORONOID ATTACHED TO ?</vt:lpstr>
      <vt:lpstr>Trans ulnar fracture dislocation sequence of plating</vt:lpstr>
      <vt:lpstr>PowerPoint Presentation</vt:lpstr>
      <vt:lpstr>  VARUS PMRI –  </vt:lpstr>
      <vt:lpstr>Consequences of missing a Varus PMRI</vt:lpstr>
      <vt:lpstr>PMRI  acute injury – m/m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Terrible Triad Surgical Technique - 2022</dc:title>
  <dc:creator>saurabh Aggarwal</dc:creator>
  <cp:lastModifiedBy>saurabh Aggarwal</cp:lastModifiedBy>
  <cp:revision>16</cp:revision>
  <dcterms:created xsi:type="dcterms:W3CDTF">2022-01-13T09:17:06Z</dcterms:created>
  <dcterms:modified xsi:type="dcterms:W3CDTF">2022-01-28T13:31:55Z</dcterms:modified>
</cp:coreProperties>
</file>